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6" r:id="rId7"/>
    <p:sldId id="260" r:id="rId8"/>
    <p:sldId id="269" r:id="rId9"/>
    <p:sldId id="271" r:id="rId10"/>
    <p:sldId id="261" r:id="rId11"/>
    <p:sldId id="268" r:id="rId12"/>
    <p:sldId id="262" r:id="rId13"/>
    <p:sldId id="263" r:id="rId14"/>
    <p:sldId id="265" r:id="rId15"/>
    <p:sldId id="264" r:id="rId16"/>
    <p:sldId id="267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6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34DBED-1485-4222-ABA2-51F2BC90E04E}" type="doc">
      <dgm:prSet loTypeId="urn:microsoft.com/office/officeart/2005/8/layout/venn2" loCatId="relationship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en-IN"/>
        </a:p>
      </dgm:t>
    </dgm:pt>
    <dgm:pt modelId="{331B4879-DF97-413A-A42C-8E4A6AF52E67}">
      <dgm:prSet phldrT="[Text]"/>
      <dgm:spPr/>
      <dgm:t>
        <a:bodyPr/>
        <a:lstStyle/>
        <a:p>
          <a:r>
            <a:rPr lang="en-US" smtClean="0"/>
            <a:t>DBMS</a:t>
          </a:r>
          <a:endParaRPr lang="en-IN" dirty="0"/>
        </a:p>
      </dgm:t>
    </dgm:pt>
    <dgm:pt modelId="{DF43C2F0-BD25-44D9-AC00-EAF348B1FCCF}" type="parTrans" cxnId="{DEA9F4CF-B97D-497D-A107-DFE8A398D11E}">
      <dgm:prSet/>
      <dgm:spPr/>
      <dgm:t>
        <a:bodyPr/>
        <a:lstStyle/>
        <a:p>
          <a:endParaRPr lang="en-IN"/>
        </a:p>
      </dgm:t>
    </dgm:pt>
    <dgm:pt modelId="{E510FC62-93C1-4259-B2E7-1BB6A51F5C54}" type="sibTrans" cxnId="{DEA9F4CF-B97D-497D-A107-DFE8A398D11E}">
      <dgm:prSet/>
      <dgm:spPr/>
      <dgm:t>
        <a:bodyPr/>
        <a:lstStyle/>
        <a:p>
          <a:endParaRPr lang="en-IN"/>
        </a:p>
      </dgm:t>
    </dgm:pt>
    <dgm:pt modelId="{E9CFC868-34BE-4461-B35E-2C373168DEE3}">
      <dgm:prSet phldrT="[Text]"/>
      <dgm:spPr/>
      <dgm:t>
        <a:bodyPr/>
        <a:lstStyle/>
        <a:p>
          <a:r>
            <a:rPr lang="en-US" dirty="0" smtClean="0"/>
            <a:t>Data</a:t>
          </a:r>
          <a:endParaRPr lang="en-IN" dirty="0"/>
        </a:p>
      </dgm:t>
    </dgm:pt>
    <dgm:pt modelId="{D44ED1E3-BC61-4AD9-BD89-9F66EE65811C}" type="parTrans" cxnId="{8C87E081-B634-421C-91D8-282D7B00B145}">
      <dgm:prSet/>
      <dgm:spPr/>
      <dgm:t>
        <a:bodyPr/>
        <a:lstStyle/>
        <a:p>
          <a:endParaRPr lang="en-IN"/>
        </a:p>
      </dgm:t>
    </dgm:pt>
    <dgm:pt modelId="{07CD9082-F378-4ACB-8FB8-92C80DAF7D12}" type="sibTrans" cxnId="{8C87E081-B634-421C-91D8-282D7B00B145}">
      <dgm:prSet/>
      <dgm:spPr/>
      <dgm:t>
        <a:bodyPr/>
        <a:lstStyle/>
        <a:p>
          <a:endParaRPr lang="en-IN"/>
        </a:p>
      </dgm:t>
    </dgm:pt>
    <dgm:pt modelId="{78BB2E3F-74B6-4BD1-8590-DC2472A78644}">
      <dgm:prSet phldrT="[Text]"/>
      <dgm:spPr/>
      <dgm:t>
        <a:bodyPr/>
        <a:lstStyle/>
        <a:p>
          <a:r>
            <a:rPr lang="en-US" dirty="0" smtClean="0"/>
            <a:t>Handler</a:t>
          </a:r>
          <a:endParaRPr lang="en-IN" dirty="0"/>
        </a:p>
      </dgm:t>
    </dgm:pt>
    <dgm:pt modelId="{7B683C4F-B90D-475D-AC83-7907EAFFD2F7}" type="sibTrans" cxnId="{02C8B727-4441-4A8B-8175-A646A797787D}">
      <dgm:prSet/>
      <dgm:spPr/>
      <dgm:t>
        <a:bodyPr/>
        <a:lstStyle/>
        <a:p>
          <a:endParaRPr lang="en-IN"/>
        </a:p>
      </dgm:t>
    </dgm:pt>
    <dgm:pt modelId="{B834DA9C-ED20-4954-BF97-60D81DA08ED4}" type="parTrans" cxnId="{02C8B727-4441-4A8B-8175-A646A797787D}">
      <dgm:prSet/>
      <dgm:spPr/>
      <dgm:t>
        <a:bodyPr/>
        <a:lstStyle/>
        <a:p>
          <a:endParaRPr lang="en-IN"/>
        </a:p>
      </dgm:t>
    </dgm:pt>
    <dgm:pt modelId="{CF8C503E-1277-4D52-A47A-88C88223AA48}">
      <dgm:prSet phldrT="[Text]"/>
      <dgm:spPr/>
      <dgm:t>
        <a:bodyPr/>
        <a:lstStyle/>
        <a:p>
          <a:r>
            <a:rPr lang="en-US" dirty="0" err="1" smtClean="0"/>
            <a:t>DBModel</a:t>
          </a:r>
          <a:endParaRPr lang="en-IN" dirty="0"/>
        </a:p>
      </dgm:t>
    </dgm:pt>
    <dgm:pt modelId="{653EA383-2473-4B60-986C-D37BC69BA9D7}" type="sibTrans" cxnId="{B601362E-058F-4845-8DAD-7B8DBDE8E907}">
      <dgm:prSet/>
      <dgm:spPr/>
      <dgm:t>
        <a:bodyPr/>
        <a:lstStyle/>
        <a:p>
          <a:endParaRPr lang="en-IN"/>
        </a:p>
      </dgm:t>
    </dgm:pt>
    <dgm:pt modelId="{10AD749A-6AC5-41AC-BFD6-85D15AE65570}" type="parTrans" cxnId="{B601362E-058F-4845-8DAD-7B8DBDE8E907}">
      <dgm:prSet/>
      <dgm:spPr/>
      <dgm:t>
        <a:bodyPr/>
        <a:lstStyle/>
        <a:p>
          <a:endParaRPr lang="en-IN"/>
        </a:p>
      </dgm:t>
    </dgm:pt>
    <dgm:pt modelId="{73971BA4-F2F9-4790-8897-5B78F8FA630F}" type="pres">
      <dgm:prSet presAssocID="{0134DBED-1485-4222-ABA2-51F2BC90E04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CDFD720-367A-4E60-9805-D7E3FC36C334}" type="pres">
      <dgm:prSet presAssocID="{0134DBED-1485-4222-ABA2-51F2BC90E04E}" presName="comp1" presStyleCnt="0"/>
      <dgm:spPr/>
    </dgm:pt>
    <dgm:pt modelId="{46BB0A1E-545E-4054-86F2-F8C26263D137}" type="pres">
      <dgm:prSet presAssocID="{0134DBED-1485-4222-ABA2-51F2BC90E04E}" presName="circle1" presStyleLbl="node1" presStyleIdx="0" presStyleCnt="4"/>
      <dgm:spPr/>
      <dgm:t>
        <a:bodyPr/>
        <a:lstStyle/>
        <a:p>
          <a:endParaRPr lang="en-IN"/>
        </a:p>
      </dgm:t>
    </dgm:pt>
    <dgm:pt modelId="{7D7C90A0-7F18-4D08-80D9-631F40E6168C}" type="pres">
      <dgm:prSet presAssocID="{0134DBED-1485-4222-ABA2-51F2BC90E04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BB4C2D1-8956-4547-BB6F-01329AED707A}" type="pres">
      <dgm:prSet presAssocID="{0134DBED-1485-4222-ABA2-51F2BC90E04E}" presName="comp2" presStyleCnt="0"/>
      <dgm:spPr/>
    </dgm:pt>
    <dgm:pt modelId="{82FA36A1-31FE-49EA-BD1B-68730F6ED58E}" type="pres">
      <dgm:prSet presAssocID="{0134DBED-1485-4222-ABA2-51F2BC90E04E}" presName="circle2" presStyleLbl="node1" presStyleIdx="1" presStyleCnt="4"/>
      <dgm:spPr/>
      <dgm:t>
        <a:bodyPr/>
        <a:lstStyle/>
        <a:p>
          <a:endParaRPr lang="en-IN"/>
        </a:p>
      </dgm:t>
    </dgm:pt>
    <dgm:pt modelId="{3771ABB5-76C9-4872-BC9F-2ECCB6BE54CA}" type="pres">
      <dgm:prSet presAssocID="{0134DBED-1485-4222-ABA2-51F2BC90E04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0D91345-551B-4BED-AEA5-58C476DD501E}" type="pres">
      <dgm:prSet presAssocID="{0134DBED-1485-4222-ABA2-51F2BC90E04E}" presName="comp3" presStyleCnt="0"/>
      <dgm:spPr/>
    </dgm:pt>
    <dgm:pt modelId="{D6D563CE-D7E7-4B11-AC25-CF1B10C7B289}" type="pres">
      <dgm:prSet presAssocID="{0134DBED-1485-4222-ABA2-51F2BC90E04E}" presName="circle3" presStyleLbl="node1" presStyleIdx="2" presStyleCnt="4"/>
      <dgm:spPr/>
      <dgm:t>
        <a:bodyPr/>
        <a:lstStyle/>
        <a:p>
          <a:endParaRPr lang="en-IN"/>
        </a:p>
      </dgm:t>
    </dgm:pt>
    <dgm:pt modelId="{5DDA8982-646C-442B-AEA8-14DDDEC330E5}" type="pres">
      <dgm:prSet presAssocID="{0134DBED-1485-4222-ABA2-51F2BC90E04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8388E5D-703C-4B3F-9DE4-08EBCB3877F0}" type="pres">
      <dgm:prSet presAssocID="{0134DBED-1485-4222-ABA2-51F2BC90E04E}" presName="comp4" presStyleCnt="0"/>
      <dgm:spPr/>
    </dgm:pt>
    <dgm:pt modelId="{6492AEFE-E4D5-45BA-BC09-DD8B402DA437}" type="pres">
      <dgm:prSet presAssocID="{0134DBED-1485-4222-ABA2-51F2BC90E04E}" presName="circle4" presStyleLbl="node1" presStyleIdx="3" presStyleCnt="4"/>
      <dgm:spPr/>
      <dgm:t>
        <a:bodyPr/>
        <a:lstStyle/>
        <a:p>
          <a:endParaRPr lang="en-IN"/>
        </a:p>
      </dgm:t>
    </dgm:pt>
    <dgm:pt modelId="{B233F13B-FC3A-428E-AC58-6FB71BDA866A}" type="pres">
      <dgm:prSet presAssocID="{0134DBED-1485-4222-ABA2-51F2BC90E04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EBC0C76-3DFB-48FF-BB6A-79BE12D0C9FE}" type="presOf" srcId="{0134DBED-1485-4222-ABA2-51F2BC90E04E}" destId="{73971BA4-F2F9-4790-8897-5B78F8FA630F}" srcOrd="0" destOrd="0" presId="urn:microsoft.com/office/officeart/2005/8/layout/venn2"/>
    <dgm:cxn modelId="{23753A9E-9EAD-47E3-A7CF-76A34A107823}" type="presOf" srcId="{78BB2E3F-74B6-4BD1-8590-DC2472A78644}" destId="{82FA36A1-31FE-49EA-BD1B-68730F6ED58E}" srcOrd="0" destOrd="0" presId="urn:microsoft.com/office/officeart/2005/8/layout/venn2"/>
    <dgm:cxn modelId="{02C8B727-4441-4A8B-8175-A646A797787D}" srcId="{0134DBED-1485-4222-ABA2-51F2BC90E04E}" destId="{78BB2E3F-74B6-4BD1-8590-DC2472A78644}" srcOrd="1" destOrd="0" parTransId="{B834DA9C-ED20-4954-BF97-60D81DA08ED4}" sibTransId="{7B683C4F-B90D-475D-AC83-7907EAFFD2F7}"/>
    <dgm:cxn modelId="{85750C56-D9CC-4364-862D-19344516DD1B}" type="presOf" srcId="{E9CFC868-34BE-4461-B35E-2C373168DEE3}" destId="{B233F13B-FC3A-428E-AC58-6FB71BDA866A}" srcOrd="1" destOrd="0" presId="urn:microsoft.com/office/officeart/2005/8/layout/venn2"/>
    <dgm:cxn modelId="{1DE0C16B-92E0-4EBA-9765-4C8421D950B3}" type="presOf" srcId="{331B4879-DF97-413A-A42C-8E4A6AF52E67}" destId="{46BB0A1E-545E-4054-86F2-F8C26263D137}" srcOrd="0" destOrd="0" presId="urn:microsoft.com/office/officeart/2005/8/layout/venn2"/>
    <dgm:cxn modelId="{DEA9F4CF-B97D-497D-A107-DFE8A398D11E}" srcId="{0134DBED-1485-4222-ABA2-51F2BC90E04E}" destId="{331B4879-DF97-413A-A42C-8E4A6AF52E67}" srcOrd="0" destOrd="0" parTransId="{DF43C2F0-BD25-44D9-AC00-EAF348B1FCCF}" sibTransId="{E510FC62-93C1-4259-B2E7-1BB6A51F5C54}"/>
    <dgm:cxn modelId="{498C0FCC-6B50-4394-81FC-526E7468795D}" type="presOf" srcId="{CF8C503E-1277-4D52-A47A-88C88223AA48}" destId="{5DDA8982-646C-442B-AEA8-14DDDEC330E5}" srcOrd="1" destOrd="0" presId="urn:microsoft.com/office/officeart/2005/8/layout/venn2"/>
    <dgm:cxn modelId="{9DA3F889-B635-4316-A36D-2D2DFFE765BD}" type="presOf" srcId="{331B4879-DF97-413A-A42C-8E4A6AF52E67}" destId="{7D7C90A0-7F18-4D08-80D9-631F40E6168C}" srcOrd="1" destOrd="0" presId="urn:microsoft.com/office/officeart/2005/8/layout/venn2"/>
    <dgm:cxn modelId="{F96A508D-B4C6-4B70-B5DD-8F939A1E93D0}" type="presOf" srcId="{CF8C503E-1277-4D52-A47A-88C88223AA48}" destId="{D6D563CE-D7E7-4B11-AC25-CF1B10C7B289}" srcOrd="0" destOrd="0" presId="urn:microsoft.com/office/officeart/2005/8/layout/venn2"/>
    <dgm:cxn modelId="{FEC688DF-F904-4934-AB6E-5C7D7FA9D719}" type="presOf" srcId="{78BB2E3F-74B6-4BD1-8590-DC2472A78644}" destId="{3771ABB5-76C9-4872-BC9F-2ECCB6BE54CA}" srcOrd="1" destOrd="0" presId="urn:microsoft.com/office/officeart/2005/8/layout/venn2"/>
    <dgm:cxn modelId="{8C87E081-B634-421C-91D8-282D7B00B145}" srcId="{0134DBED-1485-4222-ABA2-51F2BC90E04E}" destId="{E9CFC868-34BE-4461-B35E-2C373168DEE3}" srcOrd="3" destOrd="0" parTransId="{D44ED1E3-BC61-4AD9-BD89-9F66EE65811C}" sibTransId="{07CD9082-F378-4ACB-8FB8-92C80DAF7D12}"/>
    <dgm:cxn modelId="{B601362E-058F-4845-8DAD-7B8DBDE8E907}" srcId="{0134DBED-1485-4222-ABA2-51F2BC90E04E}" destId="{CF8C503E-1277-4D52-A47A-88C88223AA48}" srcOrd="2" destOrd="0" parTransId="{10AD749A-6AC5-41AC-BFD6-85D15AE65570}" sibTransId="{653EA383-2473-4B60-986C-D37BC69BA9D7}"/>
    <dgm:cxn modelId="{47291883-462E-4983-BE1A-661BEF06F725}" type="presOf" srcId="{E9CFC868-34BE-4461-B35E-2C373168DEE3}" destId="{6492AEFE-E4D5-45BA-BC09-DD8B402DA437}" srcOrd="0" destOrd="0" presId="urn:microsoft.com/office/officeart/2005/8/layout/venn2"/>
    <dgm:cxn modelId="{AAB45AE7-0EC2-4AA5-8692-9D6C2D0BE9D8}" type="presParOf" srcId="{73971BA4-F2F9-4790-8897-5B78F8FA630F}" destId="{6CDFD720-367A-4E60-9805-D7E3FC36C334}" srcOrd="0" destOrd="0" presId="urn:microsoft.com/office/officeart/2005/8/layout/venn2"/>
    <dgm:cxn modelId="{3CEE9EC7-53AB-442F-BC55-25DF2F25A9FC}" type="presParOf" srcId="{6CDFD720-367A-4E60-9805-D7E3FC36C334}" destId="{46BB0A1E-545E-4054-86F2-F8C26263D137}" srcOrd="0" destOrd="0" presId="urn:microsoft.com/office/officeart/2005/8/layout/venn2"/>
    <dgm:cxn modelId="{2F2C31A6-EA70-4678-A82A-7C154EC6BFD3}" type="presParOf" srcId="{6CDFD720-367A-4E60-9805-D7E3FC36C334}" destId="{7D7C90A0-7F18-4D08-80D9-631F40E6168C}" srcOrd="1" destOrd="0" presId="urn:microsoft.com/office/officeart/2005/8/layout/venn2"/>
    <dgm:cxn modelId="{CF85838B-141D-4D76-8965-620DD4951D03}" type="presParOf" srcId="{73971BA4-F2F9-4790-8897-5B78F8FA630F}" destId="{8BB4C2D1-8956-4547-BB6F-01329AED707A}" srcOrd="1" destOrd="0" presId="urn:microsoft.com/office/officeart/2005/8/layout/venn2"/>
    <dgm:cxn modelId="{4ACBA6DD-D09E-4C06-AD35-87CAC836E6AB}" type="presParOf" srcId="{8BB4C2D1-8956-4547-BB6F-01329AED707A}" destId="{82FA36A1-31FE-49EA-BD1B-68730F6ED58E}" srcOrd="0" destOrd="0" presId="urn:microsoft.com/office/officeart/2005/8/layout/venn2"/>
    <dgm:cxn modelId="{626C6673-870B-4295-B012-60BFF80CBAB6}" type="presParOf" srcId="{8BB4C2D1-8956-4547-BB6F-01329AED707A}" destId="{3771ABB5-76C9-4872-BC9F-2ECCB6BE54CA}" srcOrd="1" destOrd="0" presId="urn:microsoft.com/office/officeart/2005/8/layout/venn2"/>
    <dgm:cxn modelId="{2D3ECC5F-66B4-41E5-B691-02517F5C10BA}" type="presParOf" srcId="{73971BA4-F2F9-4790-8897-5B78F8FA630F}" destId="{10D91345-551B-4BED-AEA5-58C476DD501E}" srcOrd="2" destOrd="0" presId="urn:microsoft.com/office/officeart/2005/8/layout/venn2"/>
    <dgm:cxn modelId="{D9A858CB-E818-49E1-9A99-B801712D3A98}" type="presParOf" srcId="{10D91345-551B-4BED-AEA5-58C476DD501E}" destId="{D6D563CE-D7E7-4B11-AC25-CF1B10C7B289}" srcOrd="0" destOrd="0" presId="urn:microsoft.com/office/officeart/2005/8/layout/venn2"/>
    <dgm:cxn modelId="{33A18388-D691-48C6-A8A8-462C7014F290}" type="presParOf" srcId="{10D91345-551B-4BED-AEA5-58C476DD501E}" destId="{5DDA8982-646C-442B-AEA8-14DDDEC330E5}" srcOrd="1" destOrd="0" presId="urn:microsoft.com/office/officeart/2005/8/layout/venn2"/>
    <dgm:cxn modelId="{5E377598-3148-419D-84C0-8B773C2E260A}" type="presParOf" srcId="{73971BA4-F2F9-4790-8897-5B78F8FA630F}" destId="{98388E5D-703C-4B3F-9DE4-08EBCB3877F0}" srcOrd="3" destOrd="0" presId="urn:microsoft.com/office/officeart/2005/8/layout/venn2"/>
    <dgm:cxn modelId="{62351023-10D7-4198-98DF-D4649D244420}" type="presParOf" srcId="{98388E5D-703C-4B3F-9DE4-08EBCB3877F0}" destId="{6492AEFE-E4D5-45BA-BC09-DD8B402DA437}" srcOrd="0" destOrd="0" presId="urn:microsoft.com/office/officeart/2005/8/layout/venn2"/>
    <dgm:cxn modelId="{26723682-3AA1-4E05-A6F9-A8C721A39993}" type="presParOf" srcId="{98388E5D-703C-4B3F-9DE4-08EBCB3877F0}" destId="{B233F13B-FC3A-428E-AC58-6FB71BDA866A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7BA2C5-73E4-4FF8-9A35-044BC96EB956}" type="datetimeFigureOut">
              <a:rPr lang="en-IN" smtClean="0"/>
              <a:pPr/>
              <a:t>25-07-2011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B8EA4A-D05E-4FA9-B9CD-12C0C858610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Database management system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6016" y="6309320"/>
            <a:ext cx="4427984" cy="548680"/>
          </a:xfrm>
        </p:spPr>
        <p:txBody>
          <a:bodyPr/>
          <a:lstStyle/>
          <a:p>
            <a:pPr algn="ctr"/>
            <a:r>
              <a:rPr lang="en-US" dirty="0" smtClean="0"/>
              <a:t>By RUPESH KUMAR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en-US" dirty="0" smtClean="0"/>
              <a:t>ACID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28656" cy="5186976"/>
          </a:xfrm>
        </p:spPr>
        <p:txBody>
          <a:bodyPr/>
          <a:lstStyle/>
          <a:p>
            <a:r>
              <a:rPr lang="en-US" dirty="0" smtClean="0"/>
              <a:t>Atomicity : operation(s) on data can have only two states fail or success</a:t>
            </a:r>
          </a:p>
          <a:p>
            <a:endParaRPr lang="en-US" dirty="0" smtClean="0"/>
          </a:p>
          <a:p>
            <a:r>
              <a:rPr lang="en-US" dirty="0" smtClean="0"/>
              <a:t>Consistency:</a:t>
            </a:r>
            <a:r>
              <a:rPr lang="en-IN" dirty="0" smtClean="0"/>
              <a:t> only valid data will be written to the database(follow the rules)</a:t>
            </a:r>
          </a:p>
          <a:p>
            <a:endParaRPr lang="en-US" dirty="0" smtClean="0"/>
          </a:p>
          <a:p>
            <a:r>
              <a:rPr lang="en-US" dirty="0" smtClean="0"/>
              <a:t>Isolation: One at a time (~mutual exclusion)</a:t>
            </a:r>
          </a:p>
          <a:p>
            <a:endParaRPr lang="en-US" dirty="0" smtClean="0"/>
          </a:p>
          <a:p>
            <a:r>
              <a:rPr lang="en-US" dirty="0" smtClean="0"/>
              <a:t>Durability :</a:t>
            </a:r>
            <a:r>
              <a:rPr lang="en-IN" dirty="0" smtClean="0"/>
              <a:t> committed transaction will not be lost.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Popular </a:t>
            </a:r>
            <a:r>
              <a:rPr lang="en-US" dirty="0" err="1" smtClean="0"/>
              <a:t>Dbms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IBM DB2</a:t>
            </a:r>
          </a:p>
          <a:p>
            <a:r>
              <a:rPr lang="en-US" dirty="0" smtClean="0"/>
              <a:t>Oracle 11g</a:t>
            </a:r>
          </a:p>
          <a:p>
            <a:r>
              <a:rPr lang="en-US" dirty="0" smtClean="0"/>
              <a:t>Microsoft SQL Server 2003/2005/2008</a:t>
            </a:r>
          </a:p>
          <a:p>
            <a:r>
              <a:rPr lang="en-US" dirty="0" smtClean="0"/>
              <a:t>Open source database: MYSQL 5.*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RDBMS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Invented by E. F. </a:t>
            </a:r>
            <a:r>
              <a:rPr lang="en-IN" dirty="0" err="1" smtClean="0"/>
              <a:t>Codd</a:t>
            </a:r>
            <a:r>
              <a:rPr lang="en-IN" dirty="0" smtClean="0"/>
              <a:t> at IBM in 1970</a:t>
            </a:r>
            <a:endParaRPr lang="en-US" dirty="0" smtClean="0"/>
          </a:p>
          <a:p>
            <a:r>
              <a:rPr lang="en-US" dirty="0" smtClean="0"/>
              <a:t>Model type: Relational</a:t>
            </a:r>
          </a:p>
          <a:p>
            <a:r>
              <a:rPr lang="en-IN" dirty="0" smtClean="0"/>
              <a:t>Data is structured in database tables, fields and records.</a:t>
            </a:r>
          </a:p>
          <a:p>
            <a:r>
              <a:rPr lang="en-IN" dirty="0" smtClean="0"/>
              <a:t>popular RDBMS are MS SQL Server, DB2, Oracle and </a:t>
            </a:r>
            <a:r>
              <a:rPr lang="en-IN" dirty="0" err="1" smtClean="0"/>
              <a:t>MySQL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Normlization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Process of efficiently organizing data in a database. </a:t>
            </a:r>
          </a:p>
          <a:p>
            <a:r>
              <a:rPr lang="en-IN" dirty="0" smtClean="0"/>
              <a:t>Removes redundancies, and increases the clarity in organizing data.</a:t>
            </a:r>
          </a:p>
          <a:p>
            <a:r>
              <a:rPr lang="en-US" dirty="0" smtClean="0"/>
              <a:t>Normal form ?</a:t>
            </a:r>
          </a:p>
          <a:p>
            <a:pPr lvl="1"/>
            <a:r>
              <a:rPr lang="en-US" dirty="0" smtClean="0"/>
              <a:t>1NF </a:t>
            </a:r>
            <a:r>
              <a:rPr lang="en-US" sz="1800" dirty="0" smtClean="0"/>
              <a:t>(</a:t>
            </a:r>
            <a:r>
              <a:rPr lang="en-IN" sz="1800" dirty="0" smtClean="0"/>
              <a:t>No Repeating Elements or Groups of Elements</a:t>
            </a:r>
            <a:r>
              <a:rPr lang="en-US" sz="1800" dirty="0" smtClean="0"/>
              <a:t>)</a:t>
            </a:r>
          </a:p>
          <a:p>
            <a:pPr lvl="1"/>
            <a:r>
              <a:rPr lang="en-US" dirty="0" smtClean="0"/>
              <a:t>2NF </a:t>
            </a:r>
            <a:r>
              <a:rPr lang="en-US" sz="1800" dirty="0" smtClean="0"/>
              <a:t>(Eliminate Redundant Data)</a:t>
            </a:r>
            <a:endParaRPr lang="en-US" dirty="0" smtClean="0"/>
          </a:p>
          <a:p>
            <a:pPr lvl="1"/>
            <a:r>
              <a:rPr lang="en-US" dirty="0" smtClean="0"/>
              <a:t>3NF </a:t>
            </a:r>
            <a:r>
              <a:rPr lang="en-US" sz="1800" dirty="0" smtClean="0"/>
              <a:t>(</a:t>
            </a:r>
            <a:r>
              <a:rPr lang="en-IN" sz="1800" dirty="0" smtClean="0"/>
              <a:t>Eliminate columns not dependent on primary key</a:t>
            </a:r>
            <a:r>
              <a:rPr lang="en-US" sz="1800" dirty="0" smtClean="0"/>
              <a:t>)</a:t>
            </a:r>
          </a:p>
          <a:p>
            <a:pPr lvl="1"/>
            <a:r>
              <a:rPr lang="en-US" dirty="0" smtClean="0"/>
              <a:t>3.5NF/BCNF </a:t>
            </a:r>
            <a:r>
              <a:rPr lang="en-US" sz="1800" dirty="0" smtClean="0"/>
              <a:t>(</a:t>
            </a:r>
            <a:r>
              <a:rPr lang="en-IN" sz="1800" dirty="0" smtClean="0"/>
              <a:t>determinant must be a candidate key.</a:t>
            </a:r>
            <a:r>
              <a:rPr lang="en-US" sz="18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4NF </a:t>
            </a:r>
            <a:r>
              <a:rPr lang="en-US" sz="2000" dirty="0" smtClean="0"/>
              <a:t>(no multi-valued dependencies)</a:t>
            </a:r>
            <a:endParaRPr lang="en-US" dirty="0" smtClean="0"/>
          </a:p>
          <a:p>
            <a:pPr lvl="1"/>
            <a:r>
              <a:rPr lang="en-US" dirty="0" smtClean="0"/>
              <a:t>5NF </a:t>
            </a:r>
            <a:r>
              <a:rPr lang="en-US" sz="2000" dirty="0" smtClean="0"/>
              <a:t>(</a:t>
            </a:r>
            <a:r>
              <a:rPr lang="en-IN" sz="2000" dirty="0" smtClean="0"/>
              <a:t>no cyclic dependencies </a:t>
            </a:r>
            <a:r>
              <a:rPr lang="en-US" sz="2000" dirty="0" smtClean="0"/>
              <a:t>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Db design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7372672" cy="4970952"/>
          </a:xfrm>
        </p:spPr>
        <p:txBody>
          <a:bodyPr>
            <a:normAutofit/>
          </a:bodyPr>
          <a:lstStyle/>
          <a:p>
            <a:r>
              <a:rPr lang="en-IN" sz="2000" dirty="0" smtClean="0"/>
              <a:t>Determine the purpose of your database </a:t>
            </a:r>
          </a:p>
          <a:p>
            <a:r>
              <a:rPr lang="en-IN" sz="2000" b="1" dirty="0" smtClean="0"/>
              <a:t>Find and organize the information required</a:t>
            </a:r>
            <a:r>
              <a:rPr lang="en-IN" sz="2000" dirty="0" smtClean="0"/>
              <a:t> </a:t>
            </a:r>
          </a:p>
          <a:p>
            <a:r>
              <a:rPr lang="en-IN" sz="2000" b="1" dirty="0" smtClean="0"/>
              <a:t>Divide the information into tables</a:t>
            </a:r>
            <a:r>
              <a:rPr lang="en-IN" sz="2000" dirty="0" smtClean="0"/>
              <a:t> </a:t>
            </a:r>
          </a:p>
          <a:p>
            <a:r>
              <a:rPr lang="en-IN" sz="2000" b="1" dirty="0" smtClean="0"/>
              <a:t>Specify primary keys</a:t>
            </a:r>
            <a:r>
              <a:rPr lang="en-IN" sz="2000" dirty="0" smtClean="0"/>
              <a:t> </a:t>
            </a:r>
          </a:p>
          <a:p>
            <a:r>
              <a:rPr lang="en-US" sz="2000" dirty="0" smtClean="0"/>
              <a:t>Perform Normalization</a:t>
            </a:r>
          </a:p>
          <a:p>
            <a:r>
              <a:rPr lang="en-US" sz="2000" dirty="0" smtClean="0"/>
              <a:t>Use data modeling language/diagrams/chats </a:t>
            </a:r>
          </a:p>
          <a:p>
            <a:r>
              <a:rPr lang="en-US" sz="2000" dirty="0" smtClean="0"/>
              <a:t>Analyze and recycle process for better efficiency and requirement</a:t>
            </a:r>
          </a:p>
          <a:p>
            <a:r>
              <a:rPr lang="en-US" sz="2000" dirty="0" smtClean="0"/>
              <a:t>Choose </a:t>
            </a:r>
            <a:r>
              <a:rPr lang="en-US" sz="2000" dirty="0" smtClean="0"/>
              <a:t>DBMS</a:t>
            </a:r>
            <a:endParaRPr lang="en-US" sz="2000" dirty="0" smtClean="0"/>
          </a:p>
          <a:p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warehouse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Database used for reporting</a:t>
            </a:r>
          </a:p>
          <a:p>
            <a:endParaRPr lang="en-IN" dirty="0" smtClean="0"/>
          </a:p>
          <a:p>
            <a:r>
              <a:rPr lang="en-IN" dirty="0" smtClean="0"/>
              <a:t>Three layers functionality</a:t>
            </a:r>
          </a:p>
          <a:p>
            <a:endParaRPr lang="en-IN" dirty="0" smtClean="0"/>
          </a:p>
          <a:p>
            <a:pPr lvl="1"/>
            <a:r>
              <a:rPr lang="en-IN" sz="2000" b="1" dirty="0" smtClean="0"/>
              <a:t>Staging</a:t>
            </a:r>
            <a:r>
              <a:rPr lang="en-IN" sz="2000" dirty="0" smtClean="0"/>
              <a:t> is used to store raw data </a:t>
            </a:r>
          </a:p>
          <a:p>
            <a:pPr lvl="1"/>
            <a:r>
              <a:rPr lang="en-IN" sz="2000" b="1" dirty="0" smtClean="0"/>
              <a:t>Integration</a:t>
            </a:r>
            <a:r>
              <a:rPr lang="en-IN" sz="2000" dirty="0" smtClean="0"/>
              <a:t> to have a level of abstraction from users</a:t>
            </a:r>
          </a:p>
          <a:p>
            <a:pPr lvl="1"/>
            <a:r>
              <a:rPr lang="en-IN" sz="2000" b="1" dirty="0" smtClean="0"/>
              <a:t>Access</a:t>
            </a:r>
            <a:r>
              <a:rPr lang="en-IN" sz="2000" dirty="0" smtClean="0"/>
              <a:t> layer is for getting data out for users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 </a:t>
            </a:r>
            <a:r>
              <a:rPr lang="en-US" sz="3200" dirty="0" smtClean="0"/>
              <a:t>data handling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SQL: Standard Query Language</a:t>
            </a:r>
            <a:endParaRPr lang="en-IN" dirty="0" smtClean="0"/>
          </a:p>
          <a:p>
            <a:pPr lvl="1"/>
            <a:r>
              <a:rPr lang="en-IN" dirty="0" smtClean="0"/>
              <a:t>DDL: </a:t>
            </a:r>
            <a:r>
              <a:rPr lang="en-IN" sz="1700" dirty="0" smtClean="0"/>
              <a:t>CREATE,DROP,ALTER ,TRUNCATE etc.</a:t>
            </a:r>
            <a:endParaRPr lang="en-IN" sz="1700" dirty="0" smtClean="0"/>
          </a:p>
          <a:p>
            <a:pPr lvl="1"/>
            <a:r>
              <a:rPr lang="en-US" dirty="0" smtClean="0"/>
              <a:t>DML</a:t>
            </a:r>
            <a:r>
              <a:rPr lang="en-US" dirty="0" smtClean="0"/>
              <a:t>: </a:t>
            </a:r>
            <a:r>
              <a:rPr lang="en-US" sz="1700" dirty="0" smtClean="0"/>
              <a:t>INSERT,UPDATE,SELECT,DELETE etc.</a:t>
            </a:r>
            <a:endParaRPr lang="en-US" dirty="0" smtClean="0"/>
          </a:p>
          <a:p>
            <a:pPr lvl="1"/>
            <a:r>
              <a:rPr lang="en-US" dirty="0" smtClean="0"/>
              <a:t>DCL</a:t>
            </a:r>
            <a:r>
              <a:rPr lang="en-US" dirty="0" smtClean="0"/>
              <a:t>: </a:t>
            </a:r>
            <a:r>
              <a:rPr lang="en-US" sz="1700" dirty="0" smtClean="0"/>
              <a:t>GRANT, REVOKE </a:t>
            </a:r>
            <a:endParaRPr lang="en-US" dirty="0" smtClean="0"/>
          </a:p>
          <a:p>
            <a:pPr lvl="1"/>
            <a:r>
              <a:rPr lang="en-US" dirty="0" smtClean="0"/>
              <a:t>TCL</a:t>
            </a:r>
            <a:r>
              <a:rPr lang="en-US" dirty="0" smtClean="0"/>
              <a:t>: </a:t>
            </a:r>
            <a:r>
              <a:rPr lang="en-US" sz="1700" dirty="0" smtClean="0"/>
              <a:t>COMMIT,ROLLBACK,REGISTER etc.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 smtClean="0"/>
              <a:t>Abraham </a:t>
            </a:r>
            <a:r>
              <a:rPr lang="en-IN" sz="2000" dirty="0" err="1" smtClean="0"/>
              <a:t>Silberschatz</a:t>
            </a:r>
            <a:r>
              <a:rPr lang="en-IN" sz="2000" dirty="0" smtClean="0"/>
              <a:t> Henry F. </a:t>
            </a:r>
            <a:r>
              <a:rPr lang="en-IN" sz="2000" dirty="0" err="1" smtClean="0"/>
              <a:t>Korth</a:t>
            </a:r>
            <a:r>
              <a:rPr lang="en-IN" sz="2000" dirty="0" smtClean="0"/>
              <a:t> S. </a:t>
            </a:r>
            <a:r>
              <a:rPr lang="en-IN" sz="2000" dirty="0" err="1" smtClean="0"/>
              <a:t>Sudarshan</a:t>
            </a:r>
            <a:r>
              <a:rPr lang="en-IN" sz="2000" dirty="0" smtClean="0"/>
              <a:t> “</a:t>
            </a:r>
            <a:r>
              <a:rPr lang="en-IN" sz="2000" b="1" dirty="0" smtClean="0"/>
              <a:t>Database </a:t>
            </a:r>
            <a:r>
              <a:rPr lang="en-IN" sz="2000" b="1" dirty="0" smtClean="0"/>
              <a:t>System </a:t>
            </a:r>
            <a:r>
              <a:rPr lang="en-IN" sz="2000" b="1" dirty="0" smtClean="0"/>
              <a:t>Concepts</a:t>
            </a:r>
            <a:r>
              <a:rPr lang="en-IN" sz="2000" dirty="0" smtClean="0"/>
              <a:t>” 6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Edition, </a:t>
            </a:r>
            <a:r>
              <a:rPr lang="en-IN" sz="2000" dirty="0" err="1" smtClean="0"/>
              <a:t>Mcgrow</a:t>
            </a:r>
            <a:r>
              <a:rPr lang="en-IN" sz="2000" dirty="0" smtClean="0"/>
              <a:t>-hill publication, </a:t>
            </a:r>
            <a:r>
              <a:rPr lang="en-IN" sz="2000" i="1" dirty="0" smtClean="0"/>
              <a:t>January 2010.</a:t>
            </a:r>
          </a:p>
          <a:p>
            <a:r>
              <a:rPr lang="en-US" sz="2000" dirty="0" smtClean="0"/>
              <a:t>Wikipedia</a:t>
            </a:r>
          </a:p>
          <a:p>
            <a:r>
              <a:rPr lang="en-US" sz="2000" dirty="0" smtClean="0"/>
              <a:t>Google.com</a:t>
            </a:r>
          </a:p>
          <a:p>
            <a:endParaRPr lang="en-IN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Questions and views?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/>
          <a:lstStyle/>
          <a:p>
            <a:pPr algn="ctr"/>
            <a:r>
              <a:rPr lang="en-US" dirty="0" smtClean="0"/>
              <a:t>Index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Database? Types? Abstraction?</a:t>
            </a:r>
          </a:p>
          <a:p>
            <a:r>
              <a:rPr lang="en-US" dirty="0" smtClean="0"/>
              <a:t>Database Models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Database Integrity?</a:t>
            </a:r>
            <a:endParaRPr lang="en-US" dirty="0" smtClean="0"/>
          </a:p>
          <a:p>
            <a:r>
              <a:rPr lang="en-US" dirty="0" smtClean="0"/>
              <a:t>ACID?</a:t>
            </a:r>
          </a:p>
          <a:p>
            <a:r>
              <a:rPr lang="en-US" dirty="0" smtClean="0"/>
              <a:t>RDBMS?</a:t>
            </a:r>
          </a:p>
          <a:p>
            <a:r>
              <a:rPr lang="en-US" dirty="0" smtClean="0"/>
              <a:t>Normalization?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Warehouse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Database Design?</a:t>
            </a:r>
          </a:p>
          <a:p>
            <a:r>
              <a:rPr lang="en-US" dirty="0" smtClean="0"/>
              <a:t>SQL?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Database-type-abstraction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Organized data to fulfill certain requirement.</a:t>
            </a:r>
          </a:p>
          <a:p>
            <a:endParaRPr lang="en-US" dirty="0" smtClean="0"/>
          </a:p>
          <a:p>
            <a:r>
              <a:rPr lang="en-US" dirty="0" smtClean="0"/>
              <a:t>Types : Flat file, relational, distributed.</a:t>
            </a:r>
          </a:p>
          <a:p>
            <a:endParaRPr lang="en-US" dirty="0" smtClean="0"/>
          </a:p>
          <a:p>
            <a:r>
              <a:rPr lang="en-US" dirty="0" smtClean="0"/>
              <a:t>Data abstraction </a:t>
            </a:r>
          </a:p>
          <a:p>
            <a:pPr marL="761238" lvl="1" indent="-514350"/>
            <a:r>
              <a:rPr lang="en-US" dirty="0" smtClean="0"/>
              <a:t>Physical- how? what? </a:t>
            </a:r>
            <a:endParaRPr lang="en-US" dirty="0" smtClean="0"/>
          </a:p>
          <a:p>
            <a:pPr marL="761238" lvl="1" indent="-514350"/>
            <a:r>
              <a:rPr lang="en-US" dirty="0" smtClean="0"/>
              <a:t>Logical- what ?</a:t>
            </a:r>
            <a:endParaRPr lang="en-US" dirty="0" smtClean="0"/>
          </a:p>
          <a:p>
            <a:pPr marL="761238" lvl="1" indent="-514350"/>
            <a:r>
              <a:rPr lang="en-US" dirty="0" smtClean="0"/>
              <a:t>View- UI?</a:t>
            </a:r>
            <a:endParaRPr lang="en-US" dirty="0" smtClean="0"/>
          </a:p>
          <a:p>
            <a:pPr marL="514350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Database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manner in which data is stored, organized and manipulated. </a:t>
            </a:r>
          </a:p>
          <a:p>
            <a:r>
              <a:rPr lang="en-US" dirty="0" smtClean="0"/>
              <a:t>Model types:</a:t>
            </a:r>
          </a:p>
          <a:p>
            <a:pPr lvl="1"/>
            <a:r>
              <a:rPr lang="en-IN" dirty="0" smtClean="0"/>
              <a:t>Flat model,</a:t>
            </a:r>
          </a:p>
          <a:p>
            <a:pPr lvl="1"/>
            <a:r>
              <a:rPr lang="en-IN" dirty="0" smtClean="0"/>
              <a:t>Hierarchical model(tree like</a:t>
            </a:r>
            <a:r>
              <a:rPr lang="en-IN" dirty="0" smtClean="0"/>
              <a:t>),</a:t>
            </a:r>
            <a:endParaRPr lang="en-IN" dirty="0" smtClean="0"/>
          </a:p>
          <a:p>
            <a:pPr lvl="1"/>
            <a:r>
              <a:rPr lang="en-IN" dirty="0" smtClean="0"/>
              <a:t>network model(graph), </a:t>
            </a:r>
          </a:p>
          <a:p>
            <a:pPr lvl="1"/>
            <a:r>
              <a:rPr lang="en-IN" dirty="0" smtClean="0"/>
              <a:t>relational model, </a:t>
            </a:r>
          </a:p>
          <a:p>
            <a:pPr lvl="1"/>
            <a:r>
              <a:rPr lang="en-IN" dirty="0" smtClean="0"/>
              <a:t>Dimensional model,</a:t>
            </a:r>
          </a:p>
          <a:p>
            <a:pPr lvl="1"/>
            <a:r>
              <a:rPr lang="en-IN" dirty="0" smtClean="0"/>
              <a:t>Object database</a:t>
            </a:r>
            <a:endParaRPr lang="en-IN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en-US" dirty="0" err="1" smtClean="0"/>
              <a:t>dbms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Software package  to control operations on </a:t>
            </a:r>
            <a:r>
              <a:rPr lang="en-IN" dirty="0" smtClean="0"/>
              <a:t>data, stored </a:t>
            </a:r>
            <a:r>
              <a:rPr lang="en-IN" dirty="0" smtClean="0"/>
              <a:t>by model standards.</a:t>
            </a:r>
          </a:p>
          <a:p>
            <a:endParaRPr lang="en-IN" dirty="0" smtClean="0"/>
          </a:p>
          <a:p>
            <a:r>
              <a:rPr lang="en-IN" dirty="0" smtClean="0"/>
              <a:t>Need?</a:t>
            </a:r>
          </a:p>
          <a:p>
            <a:pPr lvl="1"/>
            <a:r>
              <a:rPr lang="en-IN" dirty="0" smtClean="0"/>
              <a:t>Redundancy is controlled.</a:t>
            </a:r>
          </a:p>
          <a:p>
            <a:pPr lvl="1"/>
            <a:r>
              <a:rPr lang="en-IN" dirty="0" smtClean="0"/>
              <a:t>Unauthorised access is restricted.</a:t>
            </a:r>
          </a:p>
          <a:p>
            <a:pPr lvl="1"/>
            <a:r>
              <a:rPr lang="en-IN" dirty="0" smtClean="0"/>
              <a:t>Providing multiple user interfaces.</a:t>
            </a:r>
          </a:p>
          <a:p>
            <a:pPr lvl="1"/>
            <a:r>
              <a:rPr lang="en-IN" dirty="0" smtClean="0"/>
              <a:t>Enforcing integrity constraints.</a:t>
            </a:r>
          </a:p>
          <a:p>
            <a:pPr lvl="1"/>
            <a:r>
              <a:rPr lang="en-IN" dirty="0" smtClean="0"/>
              <a:t>Providing backup and recovery</a:t>
            </a:r>
            <a:r>
              <a:rPr lang="en-IN" dirty="0" smtClean="0"/>
              <a:t>.</a:t>
            </a:r>
          </a:p>
          <a:p>
            <a:pPr lvl="1"/>
            <a:r>
              <a:rPr lang="en-US" dirty="0" smtClean="0"/>
              <a:t>Ease of maintenance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en-US" dirty="0" smtClean="0"/>
              <a:t>System view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Database integrity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Ensures</a:t>
            </a:r>
          </a:p>
          <a:p>
            <a:pPr lvl="1"/>
            <a:r>
              <a:rPr lang="en-US" b="1" dirty="0" smtClean="0"/>
              <a:t>Entered data is accurate</a:t>
            </a:r>
          </a:p>
          <a:p>
            <a:pPr lvl="1"/>
            <a:r>
              <a:rPr lang="en-US" b="1" dirty="0" smtClean="0"/>
              <a:t>Valid based on predefined rules</a:t>
            </a:r>
          </a:p>
          <a:p>
            <a:pPr lvl="1"/>
            <a:r>
              <a:rPr lang="en-US" b="1" dirty="0" smtClean="0"/>
              <a:t>Consistent (with no contradiction)</a:t>
            </a:r>
          </a:p>
          <a:p>
            <a:r>
              <a:rPr lang="en-US" b="1" dirty="0" smtClean="0"/>
              <a:t>Types</a:t>
            </a:r>
          </a:p>
          <a:p>
            <a:pPr lvl="1"/>
            <a:r>
              <a:rPr lang="en-US" b="1" dirty="0" smtClean="0"/>
              <a:t>Entity integrity- </a:t>
            </a:r>
            <a:r>
              <a:rPr lang="en-US" sz="1800" b="1" dirty="0" smtClean="0"/>
              <a:t>(table must have PK and unique non –null records related to it)</a:t>
            </a:r>
          </a:p>
          <a:p>
            <a:pPr lvl="1"/>
            <a:r>
              <a:rPr lang="en-US" b="1" dirty="0" smtClean="0"/>
              <a:t>Domain integrity- </a:t>
            </a:r>
            <a:r>
              <a:rPr lang="en-US" sz="1800" b="1" dirty="0" smtClean="0"/>
              <a:t>(</a:t>
            </a:r>
            <a:r>
              <a:rPr lang="en-IN" sz="1800" b="1" dirty="0" smtClean="0"/>
              <a:t>restricting data to predefined data types, e.g.: dates.</a:t>
            </a:r>
            <a:r>
              <a:rPr lang="en-US" sz="1800" b="1" dirty="0" smtClean="0"/>
              <a:t>)</a:t>
            </a:r>
          </a:p>
          <a:p>
            <a:pPr lvl="1"/>
            <a:r>
              <a:rPr lang="en-US" b="1" dirty="0" smtClean="0"/>
              <a:t>Referential integrity- </a:t>
            </a:r>
            <a:r>
              <a:rPr lang="en-US" sz="1800" b="1" dirty="0" smtClean="0"/>
              <a:t>(existence </a:t>
            </a:r>
            <a:r>
              <a:rPr lang="en-US" sz="1800" b="1" dirty="0" smtClean="0"/>
              <a:t>of a related record which is referenced)</a:t>
            </a:r>
          </a:p>
          <a:p>
            <a:pPr lvl="1">
              <a:buNone/>
            </a:pPr>
            <a:endParaRPr lang="en-US" b="1" dirty="0" smtClean="0"/>
          </a:p>
          <a:p>
            <a:pPr lvl="2">
              <a:buNone/>
            </a:pPr>
            <a:endParaRPr lang="en-US" b="1" dirty="0" smtClean="0"/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357</TotalTime>
  <Words>523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Database management system</vt:lpstr>
      <vt:lpstr>Index </vt:lpstr>
      <vt:lpstr>Database-type-abstraction</vt:lpstr>
      <vt:lpstr>Database Model</vt:lpstr>
      <vt:lpstr>Slide 5</vt:lpstr>
      <vt:lpstr>dbms</vt:lpstr>
      <vt:lpstr>System view</vt:lpstr>
      <vt:lpstr>Slide 8</vt:lpstr>
      <vt:lpstr>Database integrity</vt:lpstr>
      <vt:lpstr>ACID</vt:lpstr>
      <vt:lpstr>Popular Dbms </vt:lpstr>
      <vt:lpstr>RDBMS</vt:lpstr>
      <vt:lpstr>Normlization</vt:lpstr>
      <vt:lpstr>Db design process</vt:lpstr>
      <vt:lpstr>Data warehouse</vt:lpstr>
      <vt:lpstr> data handling</vt:lpstr>
      <vt:lpstr>References </vt:lpstr>
      <vt:lpstr>Questions and views?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admin</dc:creator>
  <cp:lastModifiedBy>admin</cp:lastModifiedBy>
  <cp:revision>43</cp:revision>
  <dcterms:created xsi:type="dcterms:W3CDTF">2011-07-24T16:09:02Z</dcterms:created>
  <dcterms:modified xsi:type="dcterms:W3CDTF">2011-07-25T08:27:17Z</dcterms:modified>
</cp:coreProperties>
</file>